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437" r:id="rId5"/>
    <p:sldId id="686" r:id="rId6"/>
    <p:sldId id="688" r:id="rId7"/>
    <p:sldId id="687" r:id="rId8"/>
    <p:sldId id="689" r:id="rId9"/>
    <p:sldId id="690" r:id="rId10"/>
    <p:sldId id="691" r:id="rId11"/>
    <p:sldId id="692" r:id="rId12"/>
    <p:sldId id="693" r:id="rId13"/>
    <p:sldId id="699" r:id="rId14"/>
    <p:sldId id="695" r:id="rId15"/>
    <p:sldId id="416" r:id="rId16"/>
    <p:sldId id="654" r:id="rId17"/>
    <p:sldId id="656" r:id="rId18"/>
    <p:sldId id="657" r:id="rId19"/>
    <p:sldId id="658" r:id="rId20"/>
    <p:sldId id="660" r:id="rId21"/>
    <p:sldId id="659" r:id="rId22"/>
    <p:sldId id="625" r:id="rId23"/>
    <p:sldId id="319" r:id="rId24"/>
    <p:sldId id="624" r:id="rId25"/>
    <p:sldId id="582" r:id="rId26"/>
    <p:sldId id="586" r:id="rId27"/>
    <p:sldId id="583" r:id="rId28"/>
    <p:sldId id="587" r:id="rId29"/>
    <p:sldId id="585" r:id="rId30"/>
    <p:sldId id="588" r:id="rId31"/>
    <p:sldId id="589" r:id="rId32"/>
    <p:sldId id="590" r:id="rId33"/>
    <p:sldId id="661" r:id="rId34"/>
    <p:sldId id="662" r:id="rId35"/>
    <p:sldId id="663" r:id="rId36"/>
    <p:sldId id="505" r:id="rId37"/>
    <p:sldId id="551" r:id="rId38"/>
    <p:sldId id="553" r:id="rId39"/>
    <p:sldId id="509" r:id="rId40"/>
    <p:sldId id="507" r:id="rId41"/>
    <p:sldId id="554" r:id="rId42"/>
    <p:sldId id="709" r:id="rId43"/>
    <p:sldId id="700" r:id="rId44"/>
    <p:sldId id="708" r:id="rId45"/>
    <p:sldId id="666" r:id="rId46"/>
    <p:sldId id="673" r:id="rId47"/>
    <p:sldId id="674" r:id="rId48"/>
    <p:sldId id="675" r:id="rId49"/>
    <p:sldId id="555" r:id="rId50"/>
    <p:sldId id="510" r:id="rId51"/>
    <p:sldId id="556" r:id="rId52"/>
    <p:sldId id="558" r:id="rId53"/>
    <p:sldId id="671" r:id="rId54"/>
    <p:sldId id="672" r:id="rId55"/>
    <p:sldId id="701" r:id="rId56"/>
    <p:sldId id="702" r:id="rId57"/>
    <p:sldId id="703" r:id="rId58"/>
    <p:sldId id="704" r:id="rId59"/>
    <p:sldId id="705" r:id="rId60"/>
    <p:sldId id="706" r:id="rId61"/>
    <p:sldId id="707" r:id="rId62"/>
    <p:sldId id="679" r:id="rId63"/>
    <p:sldId id="346" r:id="rId64"/>
    <p:sldId id="626" r:id="rId65"/>
    <p:sldId id="367" r:id="rId66"/>
    <p:sldId id="627" r:id="rId67"/>
    <p:sldId id="629" r:id="rId68"/>
    <p:sldId id="630" r:id="rId69"/>
    <p:sldId id="631" r:id="rId70"/>
    <p:sldId id="269" r:id="rId71"/>
    <p:sldId id="414" r:id="rId72"/>
    <p:sldId id="680" r:id="rId73"/>
    <p:sldId id="262" r:id="rId74"/>
    <p:sldId id="497" r:id="rId75"/>
    <p:sldId id="467" r:id="rId76"/>
    <p:sldId id="466" r:id="rId77"/>
    <p:sldId id="512" r:id="rId78"/>
    <p:sldId id="513" r:id="rId79"/>
    <p:sldId id="443" r:id="rId80"/>
    <p:sldId id="433" r:id="rId81"/>
    <p:sldId id="560" r:id="rId82"/>
    <p:sldId id="561" r:id="rId83"/>
    <p:sldId id="562" r:id="rId84"/>
    <p:sldId id="563" r:id="rId85"/>
    <p:sldId id="575" r:id="rId86"/>
    <p:sldId id="576" r:id="rId87"/>
    <p:sldId id="565" r:id="rId88"/>
    <p:sldId id="577" r:id="rId89"/>
    <p:sldId id="564" r:id="rId90"/>
    <p:sldId id="573" r:id="rId91"/>
    <p:sldId id="572" r:id="rId92"/>
    <p:sldId id="570" r:id="rId93"/>
    <p:sldId id="571" r:id="rId94"/>
    <p:sldId id="574" r:id="rId95"/>
    <p:sldId id="578" r:id="rId96"/>
    <p:sldId id="579" r:id="rId97"/>
    <p:sldId id="581" r:id="rId98"/>
    <p:sldId id="58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5D9"/>
    <a:srgbClr val="FF0000"/>
    <a:srgbClr val="FFFAEB"/>
    <a:srgbClr val="F7E1FF"/>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74548" autoAdjust="0"/>
  </p:normalViewPr>
  <p:slideViewPr>
    <p:cSldViewPr snapToGrid="0">
      <p:cViewPr varScale="1">
        <p:scale>
          <a:sx n="77" d="100"/>
          <a:sy n="77" d="100"/>
        </p:scale>
        <p:origin x="869"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76269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12</a:t>
            </a:fld>
            <a:endParaRPr lang="en-US"/>
          </a:p>
        </p:txBody>
      </p:sp>
    </p:spTree>
    <p:extLst>
      <p:ext uri="{BB962C8B-B14F-4D97-AF65-F5344CB8AC3E}">
        <p14:creationId xmlns:p14="http://schemas.microsoft.com/office/powerpoint/2010/main" val="204645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29544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375329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48773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7778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25</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threat</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174689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1292835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9202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other emotionally evocative stimuli</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416751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3804855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1112531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375249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60</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61</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62</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2670147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63</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64</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65</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66</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67</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4385015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69829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1261918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326775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444559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45364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198841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often calls regulation in </a:t>
            </a:r>
          </a:p>
          <a:p>
            <a:r>
              <a:rPr lang="en-US" dirty="0"/>
              <a:t>Realistic,</a:t>
            </a:r>
          </a:p>
          <a:p>
            <a:r>
              <a:rPr lang="en-US" dirty="0"/>
              <a:t>Contextually sensitive circumstances</a:t>
            </a:r>
          </a:p>
          <a:p>
            <a:endParaRPr lang="en-US" dirty="0"/>
          </a:p>
          <a:p>
            <a:r>
              <a:rPr lang="en-US" dirty="0"/>
              <a:t>We’re not elucidating cognition, we see the output</a:t>
            </a:r>
          </a:p>
          <a:p>
            <a:endParaRPr lang="en-US" dirty="0"/>
          </a:p>
          <a:p>
            <a:r>
              <a:rPr lang="en-US" dirty="0"/>
              <a:t>Contrast this to</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2618313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7979680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Idealized</a:t>
            </a:r>
          </a:p>
          <a:p>
            <a:r>
              <a:rPr lang="en-US" dirty="0"/>
              <a:t>Trained</a:t>
            </a:r>
          </a:p>
          <a:p>
            <a:r>
              <a:rPr lang="en-US" dirty="0"/>
              <a:t>Prompted</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7574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11/28/2023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11/28/2023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hyperlink" Target="https://www.pngall.com/versus-png/" TargetMode="External"/><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idyouknowfacts.com/heres-how-to-stop-arguing-and-actually-solve-your-relationship-problems/" TargetMode="External"/><Relationship Id="rId11"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3.png"/><Relationship Id="rId4" Type="http://schemas.microsoft.com/office/2007/relationships/hdphoto" Target="../media/hdphoto3.wdp"/><Relationship Id="rId9" Type="http://schemas.openxmlformats.org/officeDocument/2006/relationships/hyperlink" Target="https://www.today.com/parents/study-bullies-have-higher-self-esteem-social-status-lower-levels-t3627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didyouknowfacts.com/heres-how-to-stop-arguing-and-actually-solve-your-relationship-problem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hyperlink" Target="https://didyouknowfacts.com/heres-how-to-stop-arguing-and-actually-solve-your-relationship-problems/" TargetMode="External"/><Relationship Id="rId4" Type="http://schemas.openxmlformats.org/officeDocument/2006/relationships/image" Target="../media/image6.sv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3.wdp"/><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hyperlink" Target="https://www.today.com/parents/study-bullies-have-higher-self-esteem-social-status-lower-levels-t3627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37.tiff"/></Relationships>
</file>

<file path=ppt/slides/_rels/slide5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easternstate.org/searchlight-series" TargetMode="External"/><Relationship Id="rId7" Type="http://schemas.openxmlformats.org/officeDocument/2006/relationships/image" Target="../media/image8.sv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hyperlink" Target="https://www.today.com/parents/study-bullies-have-higher-self-esteem-social-status-lower-levels-t36271" TargetMode="External"/><Relationship Id="rId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svg"/><Relationship Id="rId9" Type="http://schemas.openxmlformats.org/officeDocument/2006/relationships/image" Target="../media/image4.png"/><Relationship Id="rId14" Type="http://schemas.openxmlformats.org/officeDocument/2006/relationships/hyperlink" Target="https://didyouknowfacts.com/heres-how-to-stop-arguing-and-actually-solve-your-relationship-problem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hyperlink" Target="https://www.easternstate.org/searchlight-seri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hyperlink" Target="https://www.easternstate.org/searchlight-serie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today.com/parents/study-bullies-have-higher-self-esteem-social-status-lower-levels-t36271" TargetMode="External"/><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2.wdp"/><Relationship Id="rId2" Type="http://schemas.openxmlformats.org/officeDocument/2006/relationships/notesSlide" Target="../notesSlides/notesSlide7.xml"/><Relationship Id="rId16" Type="http://schemas.openxmlformats.org/officeDocument/2006/relationships/hyperlink" Target="https://didyouknowfacts.com/heres-how-to-stop-arguing-and-actually-solve-your-relationship-problems/" TargetMode="Externa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7.png"/><Relationship Id="rId15" Type="http://schemas.microsoft.com/office/2007/relationships/hdphoto" Target="../media/hdphoto1.wdp"/><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6.wdp"/><Relationship Id="rId7" Type="http://schemas.openxmlformats.org/officeDocument/2006/relationships/hyperlink" Target="https://dcmetrotherapy.com/2020/10/12/how-to-cope-with-nightmares/" TargetMode="External"/><Relationship Id="rId2" Type="http://schemas.openxmlformats.org/officeDocument/2006/relationships/image" Target="../media/image63.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64.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8.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342900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sz="6000" b="1" spc="-250" dirty="0">
                <a:ln w="0"/>
                <a:effectLst>
                  <a:outerShdw blurRad="38100" dist="19050" dir="2700000" algn="tl" rotWithShape="0">
                    <a:schemeClr val="dk1">
                      <a:alpha val="40000"/>
                    </a:schemeClr>
                  </a:outerShdw>
                </a:effectLst>
              </a:rPr>
              <a:t>Emotion Regulation Strategy</a:t>
            </a:r>
          </a:p>
          <a:p>
            <a:r>
              <a:rPr lang="en-US" sz="6000" b="1" spc="-250" dirty="0">
                <a:ln w="0"/>
                <a:effectLst>
                  <a:outerShdw blurRad="38100" dist="19050" dir="2700000" algn="tl" rotWithShape="0">
                    <a:schemeClr val="dk1">
                      <a:alpha val="40000"/>
                    </a:schemeClr>
                  </a:outerShdw>
                </a:effectLst>
              </a:rPr>
              <a:t>Use and Forecasting Using</a:t>
            </a:r>
            <a:br>
              <a:rPr lang="en-US" sz="6000" b="1" spc="-250" dirty="0">
                <a:ln w="0"/>
                <a:effectLst>
                  <a:outerShdw blurRad="38100" dist="19050" dir="2700000" algn="tl" rotWithShape="0">
                    <a:schemeClr val="dk1">
                      <a:alpha val="40000"/>
                    </a:schemeClr>
                  </a:outerShdw>
                </a:effectLst>
              </a:rPr>
            </a:br>
            <a:r>
              <a:rPr lang="en-US" sz="6000" b="1" spc="-250" dirty="0">
                <a:ln w="0"/>
                <a:effectLst>
                  <a:outerShdw blurRad="38100" dist="19050" dir="2700000" algn="tl" rotWithShape="0">
                    <a:schemeClr val="dk1">
                      <a:alpha val="40000"/>
                    </a:schemeClr>
                  </a:outerShdw>
                </a:effectLst>
              </a:rPr>
              <a:t>Dynamic, Feature-Rich Stimuli</a:t>
            </a:r>
            <a:br>
              <a:rPr lang="en-US" b="1" dirty="0">
                <a:ln w="0"/>
                <a:effectLst>
                  <a:outerShdw blurRad="38100" dist="19050" dir="2700000" algn="tl" rotWithShape="0">
                    <a:schemeClr val="dk1">
                      <a:alpha val="40000"/>
                    </a:schemeClr>
                  </a:outerShdw>
                </a:effectLst>
              </a:rPr>
            </a:br>
            <a:endParaRPr lang="en-US" b="1" dirty="0">
              <a:solidFill>
                <a:schemeClr val="bg1"/>
              </a:solidFill>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
        <p:nvSpPr>
          <p:cNvPr id="2" name="TextBox 1">
            <a:extLst>
              <a:ext uri="{FF2B5EF4-FFF2-40B4-BE49-F238E27FC236}">
                <a16:creationId xmlns:a16="http://schemas.microsoft.com/office/drawing/2014/main" id="{48BC72D0-3DCE-A70C-6D6D-21C2A0DD2C54}"/>
              </a:ext>
            </a:extLst>
          </p:cNvPr>
          <p:cNvSpPr txBox="1"/>
          <p:nvPr/>
        </p:nvSpPr>
        <p:spPr>
          <a:xfrm>
            <a:off x="4597929" y="5661383"/>
            <a:ext cx="2996141" cy="769441"/>
          </a:xfrm>
          <a:prstGeom prst="rect">
            <a:avLst/>
          </a:prstGeom>
          <a:noFill/>
        </p:spPr>
        <p:txBody>
          <a:bodyPr wrap="none" rtlCol="0">
            <a:spAutoFit/>
          </a:bodyPr>
          <a:lstStyle/>
          <a:p>
            <a:pPr algn="ctr"/>
            <a:r>
              <a:rPr lang="en-US" sz="2400" b="1" spc="150" dirty="0"/>
              <a:t>Billy  Mitchell</a:t>
            </a:r>
          </a:p>
          <a:p>
            <a:pPr algn="ctr"/>
            <a:r>
              <a:rPr lang="en-US" sz="2000" i="1" spc="-150" dirty="0"/>
              <a:t>Social Affective Neuroscience Lab</a:t>
            </a:r>
          </a:p>
        </p:txBody>
      </p:sp>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grpSp>
        <p:nvGrpSpPr>
          <p:cNvPr id="15" name="Group 14">
            <a:extLst>
              <a:ext uri="{FF2B5EF4-FFF2-40B4-BE49-F238E27FC236}">
                <a16:creationId xmlns:a16="http://schemas.microsoft.com/office/drawing/2014/main" id="{3C948986-81C2-0A2E-F60F-1F184657DA94}"/>
              </a:ext>
            </a:extLst>
          </p:cNvPr>
          <p:cNvGrpSpPr/>
          <p:nvPr/>
        </p:nvGrpSpPr>
        <p:grpSpPr>
          <a:xfrm>
            <a:off x="-2283685" y="7022503"/>
            <a:ext cx="5127713" cy="3254852"/>
            <a:chOff x="636495" y="1801574"/>
            <a:chExt cx="5127713" cy="3254852"/>
          </a:xfrm>
        </p:grpSpPr>
        <p:grpSp>
          <p:nvGrpSpPr>
            <p:cNvPr id="13" name="Group 12">
              <a:extLst>
                <a:ext uri="{FF2B5EF4-FFF2-40B4-BE49-F238E27FC236}">
                  <a16:creationId xmlns:a16="http://schemas.microsoft.com/office/drawing/2014/main" id="{C734B576-9A74-04C9-A271-BB623EED9F76}"/>
                </a:ext>
              </a:extLst>
            </p:cNvPr>
            <p:cNvGrpSpPr/>
            <p:nvPr/>
          </p:nvGrpSpPr>
          <p:grpSpPr>
            <a:xfrm>
              <a:off x="636495" y="1801574"/>
              <a:ext cx="5127713" cy="3254852"/>
              <a:chOff x="636495" y="1801574"/>
              <a:chExt cx="5127713" cy="3254852"/>
            </a:xfrm>
          </p:grpSpPr>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pic>
            <p:nvPicPr>
              <p:cNvPr id="12" name="Picture 11" descr="A person and person talking to each other&#10;&#10;Description automatically generated">
                <a:extLst>
                  <a:ext uri="{FF2B5EF4-FFF2-40B4-BE49-F238E27FC236}">
                    <a16:creationId xmlns:a16="http://schemas.microsoft.com/office/drawing/2014/main" id="{0FA20EE1-A6C3-5123-C2B8-0A0153FF4247}"/>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3728720" y="3631254"/>
                <a:ext cx="797560" cy="595066"/>
              </a:xfrm>
              <a:prstGeom prst="rect">
                <a:avLst/>
              </a:prstGeom>
            </p:spPr>
          </p:pic>
        </p:grpSp>
        <p:pic>
          <p:nvPicPr>
            <p:cNvPr id="11" name="Picture 10" descr="A person and person talking to each other&#10;&#10;Description automatically generated">
              <a:extLst>
                <a:ext uri="{FF2B5EF4-FFF2-40B4-BE49-F238E27FC236}">
                  <a16:creationId xmlns:a16="http://schemas.microsoft.com/office/drawing/2014/main" id="{C338F3D1-75FE-A98D-25F6-FF53A8729178}"/>
                </a:ext>
              </a:extLst>
            </p:cNvPr>
            <p:cNvPicPr>
              <a:picLocks noChangeAspect="1"/>
            </p:cNvPicPr>
            <p:nvPr/>
          </p:nvPicPr>
          <p:blipFill rotWithShape="1">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41" t="1457" r="15743" b="4203"/>
            <a:stretch/>
          </p:blipFill>
          <p:spPr>
            <a:xfrm>
              <a:off x="1272092" y="2196285"/>
              <a:ext cx="759908" cy="566974"/>
            </a:xfrm>
            <a:prstGeom prst="rect">
              <a:avLst/>
            </a:prstGeom>
          </p:spPr>
        </p:pic>
      </p:grpSp>
      <p:grpSp>
        <p:nvGrpSpPr>
          <p:cNvPr id="3" name="Group 2">
            <a:extLst>
              <a:ext uri="{FF2B5EF4-FFF2-40B4-BE49-F238E27FC236}">
                <a16:creationId xmlns:a16="http://schemas.microsoft.com/office/drawing/2014/main" id="{892FF9DD-D85D-24FA-6448-7D14EE23229A}"/>
              </a:ext>
            </a:extLst>
          </p:cNvPr>
          <p:cNvGrpSpPr/>
          <p:nvPr/>
        </p:nvGrpSpPr>
        <p:grpSpPr>
          <a:xfrm>
            <a:off x="9142522" y="7700701"/>
            <a:ext cx="4869024" cy="4774209"/>
            <a:chOff x="6605799" y="1422529"/>
            <a:chExt cx="4869024" cy="4774209"/>
          </a:xfrm>
        </p:grpSpPr>
        <p:pic>
          <p:nvPicPr>
            <p:cNvPr id="8" name="Picture 7" descr="A child and child standing on a sidewalk&#10;&#10;Description automatically generated">
              <a:extLst>
                <a:ext uri="{FF2B5EF4-FFF2-40B4-BE49-F238E27FC236}">
                  <a16:creationId xmlns:a16="http://schemas.microsoft.com/office/drawing/2014/main" id="{1AF61239-5B26-2669-1187-8628D8FEC7EA}"/>
                </a:ext>
              </a:extLst>
            </p:cNvPr>
            <p:cNvPicPr>
              <a:picLocks noChangeAspect="1"/>
            </p:cNvPicPr>
            <p:nvPr/>
          </p:nvPicPr>
          <p:blipFill rotWithShape="1">
            <a:blip r:embed="rId7">
              <a:alphaModFix amt="35000"/>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16" name="Group 15">
              <a:extLst>
                <a:ext uri="{FF2B5EF4-FFF2-40B4-BE49-F238E27FC236}">
                  <a16:creationId xmlns:a16="http://schemas.microsoft.com/office/drawing/2014/main" id="{9E8279E4-F21A-1DD6-FADD-97171EDC5F2C}"/>
                </a:ext>
              </a:extLst>
            </p:cNvPr>
            <p:cNvGrpSpPr/>
            <p:nvPr/>
          </p:nvGrpSpPr>
          <p:grpSpPr>
            <a:xfrm>
              <a:off x="6605799" y="1422529"/>
              <a:ext cx="2849956" cy="2006471"/>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7DCA3F0A-460D-5E25-3AFE-6889F47C116D}"/>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AF00218C-0BA1-0166-E969-0D34BD918591}"/>
                  </a:ext>
                </a:extLst>
              </p:cNvPr>
              <p:cNvPicPr>
                <a:picLocks noChangeAspect="1"/>
              </p:cNvPicPr>
              <p:nvPr/>
            </p:nvPicPr>
            <p:blipFill rotWithShape="1">
              <a:blip r:embed="rId10">
                <a:alphaModFix amt="3500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r="59257"/>
              <a:stretch/>
            </p:blipFill>
            <p:spPr>
              <a:xfrm>
                <a:off x="637315" y="1701671"/>
                <a:ext cx="2199375" cy="2823882"/>
              </a:xfrm>
              <a:prstGeom prst="rect">
                <a:avLst/>
              </a:prstGeom>
            </p:spPr>
          </p:pic>
        </p:grpSp>
      </p:grpSp>
      <p:pic>
        <p:nvPicPr>
          <p:cNvPr id="4" name="Picture 3" descr="A logo with a black background&#10;&#10;Description automatically generated">
            <a:extLst>
              <a:ext uri="{FF2B5EF4-FFF2-40B4-BE49-F238E27FC236}">
                <a16:creationId xmlns:a16="http://schemas.microsoft.com/office/drawing/2014/main" id="{58D2C007-4DB7-CC92-3662-1AA4B2D6865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85779" y="2482793"/>
            <a:ext cx="1820442" cy="1892414"/>
          </a:xfrm>
          <a:prstGeom prst="rect">
            <a:avLst/>
          </a:prstGeom>
        </p:spPr>
      </p:pic>
      <p:sp>
        <p:nvSpPr>
          <p:cNvPr id="5" name="TextBox 4">
            <a:extLst>
              <a:ext uri="{FF2B5EF4-FFF2-40B4-BE49-F238E27FC236}">
                <a16:creationId xmlns:a16="http://schemas.microsoft.com/office/drawing/2014/main" id="{0D0BF195-A030-F3A8-638A-B7B2190A86C9}"/>
              </a:ext>
            </a:extLst>
          </p:cNvPr>
          <p:cNvSpPr txBox="1"/>
          <p:nvPr/>
        </p:nvSpPr>
        <p:spPr>
          <a:xfrm>
            <a:off x="662603" y="1997839"/>
            <a:ext cx="3549498" cy="2862322"/>
          </a:xfrm>
          <a:prstGeom prst="rect">
            <a:avLst/>
          </a:prstGeom>
          <a:noFill/>
        </p:spPr>
        <p:txBody>
          <a:bodyPr wrap="none" rtlCol="0">
            <a:spAutoFit/>
          </a:bodyPr>
          <a:lstStyle/>
          <a:p>
            <a:pPr algn="ctr"/>
            <a:r>
              <a:rPr lang="en-US" sz="6000" b="1" dirty="0"/>
              <a:t>Prioritizes </a:t>
            </a:r>
            <a:br>
              <a:rPr lang="en-US" sz="6000" b="1" dirty="0"/>
            </a:br>
            <a:r>
              <a:rPr lang="en-US" sz="6000" b="1" dirty="0"/>
              <a:t>Internal </a:t>
            </a:r>
          </a:p>
          <a:p>
            <a:pPr algn="ctr"/>
            <a:r>
              <a:rPr lang="en-US" sz="6000" b="1" dirty="0"/>
              <a:t>Validity</a:t>
            </a:r>
          </a:p>
        </p:txBody>
      </p:sp>
      <p:sp>
        <p:nvSpPr>
          <p:cNvPr id="7" name="TextBox 6">
            <a:extLst>
              <a:ext uri="{FF2B5EF4-FFF2-40B4-BE49-F238E27FC236}">
                <a16:creationId xmlns:a16="http://schemas.microsoft.com/office/drawing/2014/main" id="{8F5A4299-2F21-C0CF-7A76-994A17F5558E}"/>
              </a:ext>
            </a:extLst>
          </p:cNvPr>
          <p:cNvSpPr txBox="1"/>
          <p:nvPr/>
        </p:nvSpPr>
        <p:spPr>
          <a:xfrm>
            <a:off x="8067263" y="1997839"/>
            <a:ext cx="3374770" cy="2862322"/>
          </a:xfrm>
          <a:prstGeom prst="rect">
            <a:avLst/>
          </a:prstGeom>
          <a:noFill/>
        </p:spPr>
        <p:txBody>
          <a:bodyPr wrap="none" rtlCol="0">
            <a:spAutoFit/>
          </a:bodyPr>
          <a:lstStyle/>
          <a:p>
            <a:pPr algn="ctr"/>
            <a:r>
              <a:rPr lang="en-US" sz="6000" b="1" dirty="0"/>
              <a:t>Prioritizes</a:t>
            </a:r>
          </a:p>
          <a:p>
            <a:pPr algn="ctr"/>
            <a:r>
              <a:rPr lang="en-US" sz="6000" b="1" dirty="0"/>
              <a:t>External</a:t>
            </a:r>
          </a:p>
          <a:p>
            <a:pPr algn="ctr"/>
            <a:r>
              <a:rPr lang="en-US" sz="6000" b="1" dirty="0"/>
              <a:t>Validity</a:t>
            </a:r>
          </a:p>
        </p:txBody>
      </p:sp>
    </p:spTree>
    <p:extLst>
      <p:ext uri="{BB962C8B-B14F-4D97-AF65-F5344CB8AC3E}">
        <p14:creationId xmlns:p14="http://schemas.microsoft.com/office/powerpoint/2010/main" val="383462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12</a:t>
            </a:fld>
            <a:endParaRPr lang="en-US"/>
          </a:p>
        </p:txBody>
      </p:sp>
    </p:spTree>
    <p:extLst>
      <p:ext uri="{BB962C8B-B14F-4D97-AF65-F5344CB8AC3E}">
        <p14:creationId xmlns:p14="http://schemas.microsoft.com/office/powerpoint/2010/main" val="9960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29784183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45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9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64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172905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4265319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41801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92290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31287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02712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51539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556344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37718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160483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398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739290-EB92-66DF-67C7-AF83C8255721}"/>
              </a:ext>
            </a:extLst>
          </p:cNvPr>
          <p:cNvGrpSpPr/>
          <p:nvPr/>
        </p:nvGrpSpPr>
        <p:grpSpPr>
          <a:xfrm>
            <a:off x="770964" y="1462981"/>
            <a:ext cx="5080978" cy="3584148"/>
            <a:chOff x="637315" y="1701671"/>
            <a:chExt cx="4382280" cy="2823882"/>
          </a:xfrm>
        </p:grpSpPr>
        <p:pic>
          <p:nvPicPr>
            <p:cNvPr id="9" name="Picture 8" descr="A person and person talking to each other&#10;&#10;Description automatically generated">
              <a:extLst>
                <a:ext uri="{FF2B5EF4-FFF2-40B4-BE49-F238E27FC236}">
                  <a16:creationId xmlns:a16="http://schemas.microsoft.com/office/drawing/2014/main" id="{605166D5-5465-E801-2881-B4C7D09835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47171" r="4408"/>
            <a:stretch/>
          </p:blipFill>
          <p:spPr>
            <a:xfrm>
              <a:off x="2405742" y="1701671"/>
              <a:ext cx="2613853" cy="2823882"/>
            </a:xfrm>
            <a:prstGeom prst="rect">
              <a:avLst/>
            </a:prstGeom>
          </p:spPr>
        </p:pic>
        <p:pic>
          <p:nvPicPr>
            <p:cNvPr id="10" name="Picture 9" descr="A person and person talking to each other&#10;&#10;Description automatically generated">
              <a:extLst>
                <a:ext uri="{FF2B5EF4-FFF2-40B4-BE49-F238E27FC236}">
                  <a16:creationId xmlns:a16="http://schemas.microsoft.com/office/drawing/2014/main" id="{17F8E0FF-FAAA-6005-B2D7-977FC88464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59257"/>
            <a:stretch/>
          </p:blipFill>
          <p:spPr>
            <a:xfrm>
              <a:off x="637315" y="1701671"/>
              <a:ext cx="2199375" cy="2823882"/>
            </a:xfrm>
            <a:prstGeom prst="rect">
              <a:avLst/>
            </a:prstGeom>
          </p:spPr>
        </p:pic>
      </p:grpSp>
      <p:pic>
        <p:nvPicPr>
          <p:cNvPr id="2" name="Picture 1" descr="A child and child standing on a sidewalk&#10;&#10;Description automatically generated">
            <a:extLst>
              <a:ext uri="{FF2B5EF4-FFF2-40B4-BE49-F238E27FC236}">
                <a16:creationId xmlns:a16="http://schemas.microsoft.com/office/drawing/2014/main" id="{0511923B-BED2-1B68-67DB-FDF019830F9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34422" r="27748"/>
          <a:stretch/>
        </p:blipFill>
        <p:spPr>
          <a:xfrm>
            <a:off x="7580940" y="913011"/>
            <a:ext cx="2836047" cy="4216928"/>
          </a:xfrm>
          <a:prstGeom prst="rect">
            <a:avLst/>
          </a:prstGeom>
        </p:spPr>
      </p:pic>
    </p:spTree>
    <p:extLst>
      <p:ext uri="{BB962C8B-B14F-4D97-AF65-F5344CB8AC3E}">
        <p14:creationId xmlns:p14="http://schemas.microsoft.com/office/powerpoint/2010/main" val="3175729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828"/>
          <a:stretch/>
        </p:blipFill>
        <p:spPr>
          <a:xfrm>
            <a:off x="537182" y="352777"/>
            <a:ext cx="11117635" cy="6152445"/>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68635" y="2392621"/>
            <a:ext cx="1300184" cy="1583880"/>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7559091" y="996364"/>
            <a:ext cx="2171392" cy="1252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7043491" y="303659"/>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158973" y="303659"/>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976188" y="1309046"/>
            <a:ext cx="3709727" cy="2354775"/>
          </a:xfrm>
          <a:prstGeom prst="rect">
            <a:avLst/>
          </a:prstGeom>
        </p:spPr>
      </p:pic>
      <p:sp>
        <p:nvSpPr>
          <p:cNvPr id="3" name="Not Equal 2">
            <a:extLst>
              <a:ext uri="{FF2B5EF4-FFF2-40B4-BE49-F238E27FC236}">
                <a16:creationId xmlns:a16="http://schemas.microsoft.com/office/drawing/2014/main" id="{6CBB1DCD-F267-C7CC-B7B1-9E6F9CBC9114}"/>
              </a:ext>
            </a:extLst>
          </p:cNvPr>
          <p:cNvSpPr/>
          <p:nvPr/>
        </p:nvSpPr>
        <p:spPr>
          <a:xfrm>
            <a:off x="5311422" y="1641554"/>
            <a:ext cx="1569155" cy="1123902"/>
          </a:xfrm>
          <a:prstGeom prst="mathNot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40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273921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346E089-76EE-3178-42FA-6461DBB44DD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873A13AC-FC2B-5381-AEC6-C2E0E174C854}"/>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45B09711-6ED7-13FB-82EC-75C81BE257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BB0055ED-5540-06ED-2555-A136B7004A2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148344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spTree>
    <p:extLst>
      <p:ext uri="{BB962C8B-B14F-4D97-AF65-F5344CB8AC3E}">
        <p14:creationId xmlns:p14="http://schemas.microsoft.com/office/powerpoint/2010/main" val="3546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828835"/>
            <a:ext cx="8723086" cy="1200329"/>
          </a:xfrm>
          <a:prstGeom prst="rect">
            <a:avLst/>
          </a:prstGeom>
          <a:noFill/>
        </p:spPr>
        <p:txBody>
          <a:bodyPr wrap="square" rtlCol="0">
            <a:spAutoFit/>
          </a:bodyPr>
          <a:lstStyle/>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32012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269684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3724096"/>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77A57105-85A5-0D92-3CEF-D331F63FC6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EB5E288D-96B1-D2B1-029B-0BCA1758E4C7}"/>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F4909ABB-2D6E-238B-A854-A25F0FCFE3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9ACDCF8A-9BE9-CD7D-0FD9-8CD07D61F3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839341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6026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4292532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285545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962231" y="199111"/>
            <a:ext cx="530915"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352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849134" y="1948848"/>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47044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42831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rgbClr val="FF0000"/>
                </a:solidFill>
              </a:rPr>
              <a:t>Uncertain</a:t>
            </a:r>
            <a:br>
              <a:rPr lang="en-US" sz="3200" spc="200" dirty="0">
                <a:solidFill>
                  <a:srgbClr val="FF0000"/>
                </a:solidFill>
              </a:rPr>
            </a:br>
            <a:endParaRPr lang="en-US" sz="3200" spc="200" dirty="0">
              <a:solidFill>
                <a:srgbClr val="FF0000"/>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470898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F2CF0A0B-59B6-D5C1-83BA-F6F848D7ABF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CB0939E8-B9E5-7D46-62D9-702B44CC0CE0}"/>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63543334-8CD1-C915-BBF6-4EA57EC8A7A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7E906E80-040E-2C20-5DF2-CE2D88C5FF5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401252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60</a:t>
            </a:fld>
            <a:endParaRPr lang="en-US"/>
          </a:p>
        </p:txBody>
      </p:sp>
    </p:spTree>
    <p:extLst>
      <p:ext uri="{BB962C8B-B14F-4D97-AF65-F5344CB8AC3E}">
        <p14:creationId xmlns:p14="http://schemas.microsoft.com/office/powerpoint/2010/main" val="12848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61</a:t>
            </a:fld>
            <a:endParaRPr lang="en-US"/>
          </a:p>
        </p:txBody>
      </p:sp>
    </p:spTree>
    <p:extLst>
      <p:ext uri="{BB962C8B-B14F-4D97-AF65-F5344CB8AC3E}">
        <p14:creationId xmlns:p14="http://schemas.microsoft.com/office/powerpoint/2010/main" val="746597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62</a:t>
            </a:fld>
            <a:endParaRPr lang="en-US"/>
          </a:p>
        </p:txBody>
      </p:sp>
    </p:spTree>
    <p:extLst>
      <p:ext uri="{BB962C8B-B14F-4D97-AF65-F5344CB8AC3E}">
        <p14:creationId xmlns:p14="http://schemas.microsoft.com/office/powerpoint/2010/main" val="555016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63</a:t>
            </a:fld>
            <a:endParaRPr lang="en-US"/>
          </a:p>
        </p:txBody>
      </p:sp>
    </p:spTree>
    <p:extLst>
      <p:ext uri="{BB962C8B-B14F-4D97-AF65-F5344CB8AC3E}">
        <p14:creationId xmlns:p14="http://schemas.microsoft.com/office/powerpoint/2010/main" val="366463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64</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65</a:t>
            </a:fld>
            <a:endParaRPr lang="en-US"/>
          </a:p>
        </p:txBody>
      </p:sp>
    </p:spTree>
    <p:extLst>
      <p:ext uri="{BB962C8B-B14F-4D97-AF65-F5344CB8AC3E}">
        <p14:creationId xmlns:p14="http://schemas.microsoft.com/office/powerpoint/2010/main" val="14356971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66</a:t>
            </a:fld>
            <a:endParaRPr lang="en-US"/>
          </a:p>
        </p:txBody>
      </p:sp>
    </p:spTree>
    <p:extLst>
      <p:ext uri="{BB962C8B-B14F-4D97-AF65-F5344CB8AC3E}">
        <p14:creationId xmlns:p14="http://schemas.microsoft.com/office/powerpoint/2010/main" val="2100862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67</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68</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362C1-FF63-0AEB-54CE-F2F47883DC68}"/>
              </a:ext>
            </a:extLst>
          </p:cNvPr>
          <p:cNvSpPr txBox="1"/>
          <p:nvPr/>
        </p:nvSpPr>
        <p:spPr>
          <a:xfrm>
            <a:off x="349624" y="446105"/>
            <a:ext cx="6400799" cy="5201424"/>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p>
          <a:p>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Complex</a:t>
            </a:r>
            <a:endParaRPr lang="en-US" sz="3200" spc="200" dirty="0">
              <a:solidFill>
                <a:srgbClr val="FF0000"/>
              </a:solidFill>
            </a:endParaRPr>
          </a:p>
        </p:txBody>
      </p:sp>
      <p:pic>
        <p:nvPicPr>
          <p:cNvPr id="3" name="Picture 2" descr="A child and child standing on a sidewalk&#10;&#10;Description automatically generated">
            <a:extLst>
              <a:ext uri="{FF2B5EF4-FFF2-40B4-BE49-F238E27FC236}">
                <a16:creationId xmlns:a16="http://schemas.microsoft.com/office/drawing/2014/main" id="{2AE37330-CAED-F71E-C7EF-C9E664E57BA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34422" r="27748"/>
          <a:stretch/>
        </p:blipFill>
        <p:spPr>
          <a:xfrm>
            <a:off x="9768329" y="3659346"/>
            <a:ext cx="1706494" cy="2537392"/>
          </a:xfrm>
          <a:prstGeom prst="rect">
            <a:avLst/>
          </a:prstGeom>
        </p:spPr>
      </p:pic>
      <p:grpSp>
        <p:nvGrpSpPr>
          <p:cNvPr id="7" name="Group 6">
            <a:extLst>
              <a:ext uri="{FF2B5EF4-FFF2-40B4-BE49-F238E27FC236}">
                <a16:creationId xmlns:a16="http://schemas.microsoft.com/office/drawing/2014/main" id="{028D2FC6-1F9F-71CC-15C4-26951505761B}"/>
              </a:ext>
            </a:extLst>
          </p:cNvPr>
          <p:cNvGrpSpPr/>
          <p:nvPr/>
        </p:nvGrpSpPr>
        <p:grpSpPr>
          <a:xfrm>
            <a:off x="6605799" y="1422529"/>
            <a:ext cx="2849956" cy="2006471"/>
            <a:chOff x="637315" y="1701671"/>
            <a:chExt cx="4382280" cy="2823882"/>
          </a:xfrm>
        </p:grpSpPr>
        <p:pic>
          <p:nvPicPr>
            <p:cNvPr id="8" name="Picture 7" descr="A person and person talking to each other&#10;&#10;Description automatically generated">
              <a:extLst>
                <a:ext uri="{FF2B5EF4-FFF2-40B4-BE49-F238E27FC236}">
                  <a16:creationId xmlns:a16="http://schemas.microsoft.com/office/drawing/2014/main" id="{1D759E85-6B17-2539-F2BF-3D27A704B5D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l="47171" r="4408"/>
            <a:stretch/>
          </p:blipFill>
          <p:spPr>
            <a:xfrm>
              <a:off x="2405742" y="1701671"/>
              <a:ext cx="2613853" cy="2823882"/>
            </a:xfrm>
            <a:prstGeom prst="rect">
              <a:avLst/>
            </a:prstGeom>
          </p:spPr>
        </p:pic>
        <p:pic>
          <p:nvPicPr>
            <p:cNvPr id="9" name="Picture 8" descr="A person and person talking to each other&#10;&#10;Description automatically generated">
              <a:extLst>
                <a:ext uri="{FF2B5EF4-FFF2-40B4-BE49-F238E27FC236}">
                  <a16:creationId xmlns:a16="http://schemas.microsoft.com/office/drawing/2014/main" id="{4FC3746E-D236-9C5A-7373-0B0515FE223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rcRect r="59257"/>
            <a:stretch/>
          </p:blipFill>
          <p:spPr>
            <a:xfrm>
              <a:off x="637315" y="1701671"/>
              <a:ext cx="2199375" cy="2823882"/>
            </a:xfrm>
            <a:prstGeom prst="rect">
              <a:avLst/>
            </a:prstGeom>
          </p:spPr>
        </p:pic>
      </p:grpSp>
    </p:spTree>
    <p:extLst>
      <p:ext uri="{BB962C8B-B14F-4D97-AF65-F5344CB8AC3E}">
        <p14:creationId xmlns:p14="http://schemas.microsoft.com/office/powerpoint/2010/main" val="2138005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3" name="TextBox 2">
            <a:extLst>
              <a:ext uri="{FF2B5EF4-FFF2-40B4-BE49-F238E27FC236}">
                <a16:creationId xmlns:a16="http://schemas.microsoft.com/office/drawing/2014/main" id="{C326EC8C-E5F0-6D28-C8AE-F17411C701CF}"/>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Tree>
    <p:extLst>
      <p:ext uri="{BB962C8B-B14F-4D97-AF65-F5344CB8AC3E}">
        <p14:creationId xmlns:p14="http://schemas.microsoft.com/office/powerpoint/2010/main" val="410483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D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B21C7A-EE53-2F61-1C3E-EFCD5977F647}"/>
              </a:ext>
            </a:extLst>
          </p:cNvPr>
          <p:cNvGrpSpPr/>
          <p:nvPr/>
        </p:nvGrpSpPr>
        <p:grpSpPr>
          <a:xfrm>
            <a:off x="6605799" y="1422529"/>
            <a:ext cx="4869024" cy="4774209"/>
            <a:chOff x="6605799" y="1422529"/>
            <a:chExt cx="4869024" cy="4774209"/>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68329" y="3659346"/>
              <a:ext cx="1706494" cy="2537392"/>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605799" y="1422529"/>
              <a:ext cx="2849956" cy="2006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grpSp>
      <p:sp>
        <p:nvSpPr>
          <p:cNvPr id="2" name="TextBox 1">
            <a:extLst>
              <a:ext uri="{FF2B5EF4-FFF2-40B4-BE49-F238E27FC236}">
                <a16:creationId xmlns:a16="http://schemas.microsoft.com/office/drawing/2014/main" id="{28F362C1-FF63-0AEB-54CE-F2F47883DC68}"/>
              </a:ext>
            </a:extLst>
          </p:cNvPr>
          <p:cNvSpPr txBox="1"/>
          <p:nvPr/>
        </p:nvSpPr>
        <p:spPr>
          <a:xfrm>
            <a:off x="6605799" y="338096"/>
            <a:ext cx="4740928" cy="646331"/>
          </a:xfrm>
          <a:prstGeom prst="rect">
            <a:avLst/>
          </a:prstGeom>
          <a:noFill/>
        </p:spPr>
        <p:txBody>
          <a:bodyPr wrap="square" rtlCol="0">
            <a:spAutoFit/>
          </a:bodyPr>
          <a:lstStyle/>
          <a:p>
            <a:pPr algn="ctr"/>
            <a:r>
              <a:rPr lang="en-US" sz="3600" b="1" dirty="0"/>
              <a:t>Regulation Strategy </a:t>
            </a:r>
            <a:r>
              <a:rPr lang="en-US" sz="3600" b="1" dirty="0">
                <a:solidFill>
                  <a:srgbClr val="FF0000"/>
                </a:solidFill>
              </a:rPr>
              <a:t>Use</a:t>
            </a:r>
            <a:endParaRPr lang="en-US" sz="36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531508" y="338096"/>
            <a:ext cx="5344155" cy="646331"/>
          </a:xfrm>
          <a:prstGeom prst="rect">
            <a:avLst/>
          </a:prstGeom>
          <a:noFill/>
        </p:spPr>
        <p:txBody>
          <a:bodyPr wrap="square" rtlCol="0">
            <a:spAutoFit/>
          </a:bodyPr>
          <a:lstStyle/>
          <a:p>
            <a:pPr algn="ctr"/>
            <a:r>
              <a:rPr lang="en-US" sz="3600" b="1" dirty="0"/>
              <a:t>Regulation Strategy </a:t>
            </a:r>
            <a:r>
              <a:rPr lang="en-US" sz="3600" b="1" dirty="0">
                <a:solidFill>
                  <a:schemeClr val="accent6"/>
                </a:solidFill>
              </a:rPr>
              <a:t>Choice</a:t>
            </a:r>
            <a:endParaRPr lang="en-US" sz="36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36495" y="1801574"/>
            <a:ext cx="5127713" cy="3254852"/>
          </a:xfrm>
          <a:prstGeom prst="rect">
            <a:avLst/>
          </a:prstGeom>
        </p:spPr>
      </p:pic>
    </p:spTree>
    <p:extLst>
      <p:ext uri="{BB962C8B-B14F-4D97-AF65-F5344CB8AC3E}">
        <p14:creationId xmlns:p14="http://schemas.microsoft.com/office/powerpoint/2010/main" val="1780924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760</TotalTime>
  <Words>5713</Words>
  <Application>Microsoft Office PowerPoint</Application>
  <PresentationFormat>Widescreen</PresentationFormat>
  <Paragraphs>1112</Paragraphs>
  <Slides>95</Slides>
  <Notes>84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Jennifer L.</cp:lastModifiedBy>
  <cp:revision>512</cp:revision>
  <dcterms:created xsi:type="dcterms:W3CDTF">2023-10-09T00:18:54Z</dcterms:created>
  <dcterms:modified xsi:type="dcterms:W3CDTF">2023-11-28T16:54:12Z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